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57" r:id="rId3"/>
    <p:sldId id="293" r:id="rId4"/>
    <p:sldId id="294" r:id="rId5"/>
    <p:sldId id="295" r:id="rId6"/>
    <p:sldId id="298" r:id="rId7"/>
  </p:sldIdLst>
  <p:sldSz cx="14630400" cy="8229600"/>
  <p:notesSz cx="8229600" cy="14630400"/>
  <p:embeddedFontLst>
    <p:embeddedFont>
      <p:font typeface="Nunito Semi Bold" panose="020B0604020202020204" charset="0"/>
      <p:regular r:id="rId9"/>
    </p:embeddedFont>
    <p:embeddedFont>
      <p:font typeface="PT Sans" panose="020B050302020302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4" autoAdjust="0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22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FD88A-8272-5D86-09F0-BEACA7052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50F9E-7D34-DA6A-3371-BCA27C5FE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F067A-A538-81D7-75B7-B18E03696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3263C-F59E-6D9D-8E62-5364AB02A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10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51DFF-F753-8A3F-6412-86A49EEF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56B9C-1B41-902A-487E-7E1F68803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712605-BE38-CF47-2639-8C12A8D97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10A88-9BDE-AEDB-989C-7AC5C452A1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0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8E45-5D66-8FC3-DF28-D2698424A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F6310-F4A8-09DD-5CC3-2005C923A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210D2-5AD8-BB42-3027-B56A5806B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DAC25-10C2-FB51-DD55-CB36AB4B38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87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697A0-FB5E-3FE8-007A-173CB70A0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796B5-CE93-825E-00D9-273E387C3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8EF5C6-97D0-55FB-E4E3-14007ED7D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26BB5-D884-C512-A19A-572D40A3B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3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cities.gov.in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igitalindia.gov.i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0.png"/><Relationship Id="rId5" Type="http://schemas.openxmlformats.org/officeDocument/2006/relationships/image" Target="../media/image21.png"/><Relationship Id="rId10" Type="http://schemas.openxmlformats.org/officeDocument/2006/relationships/hyperlink" Target="https://egovstandards.gov.in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ai.google.de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-626201" y="313598"/>
            <a:ext cx="12435840" cy="1003300"/>
          </a:xfrm>
        </p:spPr>
        <p:txBody>
          <a:bodyPr/>
          <a:lstStyle/>
          <a:p>
            <a:r>
              <a:rPr lang="en-US" sz="4800" b="1" dirty="0">
                <a:solidFill>
                  <a:schemeClr val="tx2"/>
                </a:solidFill>
                <a:latin typeface="Nunito Semi Bold" panose="020B0604020202020204" charset="0"/>
              </a:rPr>
              <a:t>SMART INDIA HACKATHON 2025</a:t>
            </a:r>
            <a:endParaRPr lang="en-IN" sz="4800" b="1" dirty="0">
              <a:solidFill>
                <a:schemeClr val="tx2"/>
              </a:solidFill>
              <a:latin typeface="Nunito Semi Bo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10786189" y="3163437"/>
            <a:ext cx="3844211" cy="41114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542" y="3183985"/>
            <a:ext cx="999110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Nunito Semi Bold" panose="020B0604020202020204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Nunito Semi Bold" panose="020B0604020202020204" charset="0"/>
                <a:cs typeface="Arial" panose="020B0604020202020204" pitchFamily="34" charset="0"/>
              </a:rPr>
              <a:t>Problem Statement ID –  </a:t>
            </a:r>
            <a:r>
              <a:rPr lang="en-US" sz="2000" b="1" dirty="0">
                <a:solidFill>
                  <a:srgbClr val="FF0000"/>
                </a:solidFill>
                <a:latin typeface="Nunito Semi Bold" panose="020B0604020202020204" charset="0"/>
                <a:cs typeface="Arial" panose="020B0604020202020204" pitchFamily="34" charset="0"/>
              </a:rPr>
              <a:t>25031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Nunito Semi Bold" panose="020B0604020202020204" charset="0"/>
                <a:cs typeface="Arial" panose="020B0604020202020204" pitchFamily="34" charset="0"/>
              </a:rPr>
              <a:t>Problem Statement Title- </a:t>
            </a:r>
            <a:r>
              <a:rPr lang="en-US" b="1" dirty="0">
                <a:solidFill>
                  <a:srgbClr val="FF0000"/>
                </a:solidFill>
                <a:latin typeface="Nunito Semi Bold" panose="020B0604020202020204" charset="0"/>
              </a:rPr>
              <a:t>Crowdsourced Civic </a:t>
            </a:r>
            <a:r>
              <a:rPr lang="en-US" b="1" dirty="0" err="1">
                <a:solidFill>
                  <a:srgbClr val="FF0000"/>
                </a:solidFill>
                <a:latin typeface="Nunito Semi Bold" panose="020B0604020202020204" charset="0"/>
              </a:rPr>
              <a:t>lssue</a:t>
            </a:r>
            <a:r>
              <a:rPr lang="en-US" b="1" dirty="0">
                <a:solidFill>
                  <a:srgbClr val="FF0000"/>
                </a:solidFill>
                <a:latin typeface="Nunito Semi Bold" panose="020B0604020202020204" charset="0"/>
              </a:rPr>
              <a:t> Reporting and Resolution System</a:t>
            </a:r>
            <a:endParaRPr lang="en-US" sz="2000" b="1" dirty="0">
              <a:solidFill>
                <a:srgbClr val="FF0000"/>
              </a:solidFill>
              <a:latin typeface="Nunito Semi Bold" panose="020B060402020202020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Nunito Semi Bold" panose="020B0604020202020204" charset="0"/>
                <a:cs typeface="Arial" panose="020B0604020202020204" pitchFamily="34" charset="0"/>
              </a:rPr>
              <a:t>Theme- </a:t>
            </a:r>
            <a:r>
              <a:rPr lang="en-IN" b="1" dirty="0">
                <a:solidFill>
                  <a:srgbClr val="FF0000"/>
                </a:solidFill>
                <a:latin typeface="Nunito Semi Bold" panose="020B0604020202020204" charset="0"/>
              </a:rPr>
              <a:t>Clean &amp; Green Technology</a:t>
            </a:r>
            <a:endParaRPr lang="en-US" sz="2000" b="1" dirty="0">
              <a:solidFill>
                <a:srgbClr val="FF0000"/>
              </a:solidFill>
              <a:latin typeface="Nunito Semi Bold" panose="020B060402020202020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Nunito Semi Bold" panose="020B0604020202020204" charset="0"/>
                <a:cs typeface="Arial" panose="020B0604020202020204" pitchFamily="34" charset="0"/>
              </a:rPr>
              <a:t>PS Category-  </a:t>
            </a:r>
            <a:r>
              <a:rPr lang="en-US" b="1" dirty="0">
                <a:solidFill>
                  <a:srgbClr val="FF0000"/>
                </a:solidFill>
                <a:latin typeface="Nunito Semi Bold" panose="020B0604020202020204" charset="0"/>
                <a:cs typeface="Arial" panose="020B0604020202020204" pitchFamily="34" charset="0"/>
              </a:rPr>
              <a:t>Software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Nunito Semi Bold" panose="020B0604020202020204" charset="0"/>
                <a:cs typeface="Arial" panose="020B0604020202020204" pitchFamily="34" charset="0"/>
              </a:rPr>
              <a:t>Team ID- </a:t>
            </a:r>
            <a:r>
              <a:rPr lang="en-US" sz="2000" b="1" dirty="0">
                <a:solidFill>
                  <a:srgbClr val="FF0000"/>
                </a:solidFill>
                <a:latin typeface="Nunito Semi Bold" panose="020B0604020202020204" charset="0"/>
                <a:cs typeface="Arial" panose="020B0604020202020204" pitchFamily="34" charset="0"/>
              </a:rPr>
              <a:t>OCT22</a:t>
            </a:r>
            <a:endParaRPr lang="en-US" sz="2000" b="1" dirty="0">
              <a:latin typeface="Nunito Semi Bold" panose="020B060402020202020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Nunito Semi Bold" panose="020B0604020202020204" charset="0"/>
                <a:cs typeface="Arial" panose="020B0604020202020204" pitchFamily="34" charset="0"/>
              </a:rPr>
              <a:t>Team Name - </a:t>
            </a:r>
            <a:r>
              <a:rPr lang="en-US" sz="2000" b="1" dirty="0">
                <a:solidFill>
                  <a:srgbClr val="FF0000"/>
                </a:solidFill>
                <a:latin typeface="Nunito Semi Bold" panose="020B0604020202020204" charset="0"/>
                <a:cs typeface="Arial" panose="020B0604020202020204" pitchFamily="34" charset="0"/>
              </a:rPr>
              <a:t>Nexus</a:t>
            </a:r>
            <a:endParaRPr lang="en-IN" b="1" dirty="0">
              <a:solidFill>
                <a:srgbClr val="FF0000"/>
              </a:solidFill>
              <a:latin typeface="Nunito Semi Bold" panose="020B060402020202020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sih.gov.in/img1/SIH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39" y="20256"/>
            <a:ext cx="2650944" cy="134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4B1E1B59-D944-EA68-E0A1-E7BC1C038B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B440F993-564E-D65F-49E2-86CB04153E53}"/>
              </a:ext>
            </a:extLst>
          </p:cNvPr>
          <p:cNvSpPr txBox="1">
            <a:spLocks/>
          </p:cNvSpPr>
          <p:nvPr/>
        </p:nvSpPr>
        <p:spPr>
          <a:xfrm>
            <a:off x="-122283" y="1262267"/>
            <a:ext cx="11639822" cy="642733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  <a:latin typeface="Nunito Semi Bold" panose="020B0604020202020204" charset="0"/>
              </a:rPr>
              <a:t>Crowdsourced Civic Issue Reporting and Resolution System</a:t>
            </a:r>
            <a:endParaRPr lang="en-IN" sz="2800" b="1" dirty="0">
              <a:solidFill>
                <a:srgbClr val="FF0000"/>
              </a:solidFill>
              <a:latin typeface="Nunito Semi Bol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3367EB-76AF-B473-334F-0D686522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27011" y="1866205"/>
            <a:ext cx="5133571" cy="5133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318042-EE05-FCDA-EC57-4EB4752D7F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94" t="13915" r="11161" b="12355"/>
          <a:stretch>
            <a:fillRect/>
          </a:stretch>
        </p:blipFill>
        <p:spPr>
          <a:xfrm>
            <a:off x="519538" y="2371902"/>
            <a:ext cx="4160390" cy="3997000"/>
          </a:xfrm>
          <a:prstGeom prst="rect">
            <a:avLst/>
          </a:prstGeom>
        </p:spPr>
      </p:pic>
      <p:pic>
        <p:nvPicPr>
          <p:cNvPr id="33" name="Picture 2" descr="https://www.sih.gov.in/img1/SIH-Logo.png">
            <a:extLst>
              <a:ext uri="{FF2B5EF4-FFF2-40B4-BE49-F238E27FC236}">
                <a16:creationId xmlns:a16="http://schemas.microsoft.com/office/drawing/2014/main" id="{3F6CA1E3-60B0-61F3-DA51-A4CA0511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599" y="254001"/>
            <a:ext cx="2293983" cy="11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7">
            <a:extLst>
              <a:ext uri="{FF2B5EF4-FFF2-40B4-BE49-F238E27FC236}">
                <a16:creationId xmlns:a16="http://schemas.microsoft.com/office/drawing/2014/main" id="{60015688-DDC7-CAEB-AAC6-6225017339BE}"/>
              </a:ext>
            </a:extLst>
          </p:cNvPr>
          <p:cNvSpPr txBox="1">
            <a:spLocks/>
          </p:cNvSpPr>
          <p:nvPr/>
        </p:nvSpPr>
        <p:spPr>
          <a:xfrm>
            <a:off x="1282699" y="721893"/>
            <a:ext cx="11541097" cy="859257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Nunito Semi Bold" panose="020B0604020202020204" charset="0"/>
              </a:rPr>
              <a:t>AI Powered Crowdsourced Civic Issue Reporting and Resolution System</a:t>
            </a:r>
            <a:endParaRPr lang="en-IN" sz="2400" b="1" dirty="0">
              <a:solidFill>
                <a:schemeClr val="tx2"/>
              </a:solidFill>
              <a:latin typeface="Nunito Semi Bold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B8FFE5-B7AC-8A40-5D93-3F26092CF2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9784"/>
          <a:stretch>
            <a:fillRect/>
          </a:stretch>
        </p:blipFill>
        <p:spPr>
          <a:xfrm>
            <a:off x="3742856" y="6573008"/>
            <a:ext cx="3500112" cy="16093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B13255-A3D1-ED33-AB13-2A3654CB6462}"/>
              </a:ext>
            </a:extLst>
          </p:cNvPr>
          <p:cNvSpPr txBox="1"/>
          <p:nvPr/>
        </p:nvSpPr>
        <p:spPr>
          <a:xfrm>
            <a:off x="10315132" y="198972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Why Our Solution is Unique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7D7BB1-2E84-934F-0688-1D3D019C7762}"/>
              </a:ext>
            </a:extLst>
          </p:cNvPr>
          <p:cNvSpPr txBox="1"/>
          <p:nvPr/>
        </p:nvSpPr>
        <p:spPr>
          <a:xfrm>
            <a:off x="1282699" y="196297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it addresses the problem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334A20-F66B-C653-589C-B27909ADF4F7}"/>
              </a:ext>
            </a:extLst>
          </p:cNvPr>
          <p:cNvSpPr txBox="1"/>
          <p:nvPr/>
        </p:nvSpPr>
        <p:spPr>
          <a:xfrm>
            <a:off x="6623050" y="6209988"/>
            <a:ext cx="167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Key Features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6F44C22-783E-DE2D-D509-1D94E1170C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623" t="21219" r="28858" b="22531"/>
          <a:stretch>
            <a:fillRect/>
          </a:stretch>
        </p:blipFill>
        <p:spPr>
          <a:xfrm>
            <a:off x="6285138" y="1581150"/>
            <a:ext cx="2060123" cy="2662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46C1B8-93E2-E32A-4AC7-C2B3230ED5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6053" r="2434" b="2185"/>
          <a:stretch>
            <a:fillRect/>
          </a:stretch>
        </p:blipFill>
        <p:spPr>
          <a:xfrm>
            <a:off x="7315200" y="6648450"/>
            <a:ext cx="1057665" cy="1545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C9652-639B-2881-7505-077BA23172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0603"/>
          <a:stretch>
            <a:fillRect/>
          </a:stretch>
        </p:blipFill>
        <p:spPr>
          <a:xfrm>
            <a:off x="8540248" y="6574203"/>
            <a:ext cx="2289989" cy="160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05E8A-B1CB-C897-B896-C7695633FC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24" y="324192"/>
            <a:ext cx="1536506" cy="153650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585EA-08EE-6035-2200-A1E9E53F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32183D-8685-F05F-73BF-520D3497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535" r="79412" b="29812"/>
          <a:stretch>
            <a:fillRect/>
          </a:stretch>
        </p:blipFill>
        <p:spPr>
          <a:xfrm>
            <a:off x="14577" y="3746500"/>
            <a:ext cx="1694453" cy="3098800"/>
          </a:xfrm>
          <a:prstGeom prst="rect">
            <a:avLst/>
          </a:prstGeom>
        </p:spPr>
      </p:pic>
      <p:pic>
        <p:nvPicPr>
          <p:cNvPr id="12" name="Picture 2" descr="https://www.sih.gov.in/img1/SIH-Logo.png">
            <a:extLst>
              <a:ext uri="{FF2B5EF4-FFF2-40B4-BE49-F238E27FC236}">
                <a16:creationId xmlns:a16="http://schemas.microsoft.com/office/drawing/2014/main" id="{63668893-3020-02DB-6722-8B7D1E247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599" y="254001"/>
            <a:ext cx="2293983" cy="11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7">
            <a:extLst>
              <a:ext uri="{FF2B5EF4-FFF2-40B4-BE49-F238E27FC236}">
                <a16:creationId xmlns:a16="http://schemas.microsoft.com/office/drawing/2014/main" id="{0983D52D-B9B6-73DF-D81B-5D6EB0F67869}"/>
              </a:ext>
            </a:extLst>
          </p:cNvPr>
          <p:cNvSpPr txBox="1">
            <a:spLocks/>
          </p:cNvSpPr>
          <p:nvPr/>
        </p:nvSpPr>
        <p:spPr>
          <a:xfrm>
            <a:off x="1544651" y="649872"/>
            <a:ext cx="11541097" cy="859257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Nunito Semi Bold" panose="020B0604020202020204" charset="0"/>
              </a:rPr>
              <a:t>Technical Approach</a:t>
            </a:r>
            <a:endParaRPr lang="en-IN" sz="3600" b="1" dirty="0">
              <a:solidFill>
                <a:schemeClr val="tx2"/>
              </a:solidFill>
              <a:latin typeface="Nunito Semi Bold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E841D5-19BC-B31A-D95B-532A5F6D5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5000"/>
                    </a14:imgEffect>
                    <a14:imgEffect>
                      <a14:brightnessContrast bright="9000" contrast="-33000"/>
                    </a14:imgEffect>
                  </a14:imgLayer>
                </a14:imgProps>
              </a:ext>
            </a:extLst>
          </a:blip>
          <a:srcRect t="26235" b="18980"/>
          <a:stretch>
            <a:fillRect/>
          </a:stretch>
        </p:blipFill>
        <p:spPr>
          <a:xfrm>
            <a:off x="4108326" y="1509129"/>
            <a:ext cx="6494604" cy="35580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  <a:reflection blurRad="1270000" stA="45000" endPos="0" dist="50800" dir="5400000" sy="-100000" algn="bl" rotWithShape="0"/>
            <a:softEdge rad="0"/>
          </a:effectLst>
          <a:scene3d>
            <a:camera prst="orthographicFront"/>
            <a:lightRig rig="threePt" dir="t"/>
          </a:scene3d>
          <a:sp3d prstMaterial="plastic">
            <a:bevelT w="381000" h="114300"/>
            <a:bevelB prst="angle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4B523F-9514-E66B-233B-AE8C427294A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760" t="32099" r="60647" b="52578"/>
          <a:stretch>
            <a:fillRect/>
          </a:stretch>
        </p:blipFill>
        <p:spPr>
          <a:xfrm>
            <a:off x="13161494" y="3806132"/>
            <a:ext cx="1447800" cy="1261000"/>
          </a:xfrm>
          <a:prstGeom prst="round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00A043-169B-518E-0E14-8BDC0314EE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0789" t="32678" r="42320" b="30748"/>
          <a:stretch>
            <a:fillRect/>
          </a:stretch>
        </p:blipFill>
        <p:spPr>
          <a:xfrm>
            <a:off x="1959865" y="5175250"/>
            <a:ext cx="1390072" cy="3009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CDA3DCC-56D3-7276-FF1A-69AF6858C3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9105" t="36265" r="23302" b="30093"/>
          <a:stretch>
            <a:fillRect/>
          </a:stretch>
        </p:blipFill>
        <p:spPr>
          <a:xfrm>
            <a:off x="11442699" y="5461000"/>
            <a:ext cx="1447800" cy="2768600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88F87D09-B3F9-B780-8E17-6F0EA1B4ACE8}"/>
              </a:ext>
            </a:extLst>
          </p:cNvPr>
          <p:cNvSpPr/>
          <p:nvPr/>
        </p:nvSpPr>
        <p:spPr>
          <a:xfrm>
            <a:off x="-3125287" y="3289300"/>
            <a:ext cx="6758574" cy="7454900"/>
          </a:xfrm>
          <a:prstGeom prst="arc">
            <a:avLst>
              <a:gd name="adj1" fmla="val 15882764"/>
              <a:gd name="adj2" fmla="val 1385277"/>
            </a:avLst>
          </a:prstGeom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5734A502-89A1-7157-F71A-BFF2E59A14EF}"/>
              </a:ext>
            </a:extLst>
          </p:cNvPr>
          <p:cNvSpPr/>
          <p:nvPr/>
        </p:nvSpPr>
        <p:spPr>
          <a:xfrm rot="15340804">
            <a:off x="10571788" y="3702035"/>
            <a:ext cx="7577257" cy="7080649"/>
          </a:xfrm>
          <a:prstGeom prst="arc">
            <a:avLst>
              <a:gd name="adj1" fmla="val 15969048"/>
              <a:gd name="adj2" fmla="val 1385277"/>
            </a:avLst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042CE-B40A-F6F4-E9A1-0DF0D0139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1242" y="5175250"/>
            <a:ext cx="818930" cy="5009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2F955-780E-92E0-06D1-1C664AE5472E}"/>
              </a:ext>
            </a:extLst>
          </p:cNvPr>
          <p:cNvSpPr txBox="1"/>
          <p:nvPr/>
        </p:nvSpPr>
        <p:spPr>
          <a:xfrm>
            <a:off x="13501559" y="5760918"/>
            <a:ext cx="1107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Node.js , Express,</a:t>
            </a:r>
          </a:p>
          <a:p>
            <a:r>
              <a:rPr lang="en-IN" sz="1400" b="1" dirty="0"/>
              <a:t>PostgreSQL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F20D6-0437-57BB-32E0-957EB8351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24" y="324192"/>
            <a:ext cx="1536506" cy="15365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87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BBBA1-CAE0-9A88-9D38-DEA15946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s://www.sih.gov.in/img1/SIH-Logo.png">
            <a:extLst>
              <a:ext uri="{FF2B5EF4-FFF2-40B4-BE49-F238E27FC236}">
                <a16:creationId xmlns:a16="http://schemas.microsoft.com/office/drawing/2014/main" id="{17C1D945-9D66-0185-9E83-4647F046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599" y="254001"/>
            <a:ext cx="2293983" cy="11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7">
            <a:extLst>
              <a:ext uri="{FF2B5EF4-FFF2-40B4-BE49-F238E27FC236}">
                <a16:creationId xmlns:a16="http://schemas.microsoft.com/office/drawing/2014/main" id="{D0112430-A296-9666-99CC-F90827DC0230}"/>
              </a:ext>
            </a:extLst>
          </p:cNvPr>
          <p:cNvSpPr txBox="1">
            <a:spLocks/>
          </p:cNvSpPr>
          <p:nvPr/>
        </p:nvSpPr>
        <p:spPr>
          <a:xfrm>
            <a:off x="1544650" y="544389"/>
            <a:ext cx="11541097" cy="859257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Nunito Semi Bold" panose="020B0604020202020204" charset="0"/>
              </a:rPr>
              <a:t>Feasibility and Viability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2045F-2764-78B9-087C-F0FC1EA7B5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86" b="5277"/>
          <a:stretch>
            <a:fillRect/>
          </a:stretch>
        </p:blipFill>
        <p:spPr>
          <a:xfrm>
            <a:off x="2487641" y="2273036"/>
            <a:ext cx="9655118" cy="19050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CE5F533-8E79-C3AF-7E03-8EB7D3B5D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912348"/>
              </p:ext>
            </p:extLst>
          </p:nvPr>
        </p:nvGraphicFramePr>
        <p:xfrm>
          <a:off x="1701800" y="5489573"/>
          <a:ext cx="11226800" cy="2524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3400">
                  <a:extLst>
                    <a:ext uri="{9D8B030D-6E8A-4147-A177-3AD203B41FA5}">
                      <a16:colId xmlns:a16="http://schemas.microsoft.com/office/drawing/2014/main" val="2343973772"/>
                    </a:ext>
                  </a:extLst>
                </a:gridCol>
                <a:gridCol w="5613400">
                  <a:extLst>
                    <a:ext uri="{9D8B030D-6E8A-4147-A177-3AD203B41FA5}">
                      <a16:colId xmlns:a16="http://schemas.microsoft.com/office/drawing/2014/main" val="770950921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Mitigation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3789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Government Adoption Risk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Pilot program, training, phased rollout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818118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 Accuracy and Bias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oversight, continuous learning, local models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40819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Engagement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Gamification, community building, frequent updates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21375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Privacy and Security</a:t>
                      </a:r>
                      <a:endParaRPr lang="en-I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Encryption, GDPR compliance, privacy-first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2774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227D780-8727-CE7C-ECDC-B9B53847C392}"/>
              </a:ext>
            </a:extLst>
          </p:cNvPr>
          <p:cNvSpPr txBox="1"/>
          <p:nvPr/>
        </p:nvSpPr>
        <p:spPr>
          <a:xfrm>
            <a:off x="4851399" y="5004576"/>
            <a:ext cx="7315200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solidFill>
                  <a:srgbClr val="FF0000"/>
                </a:solidFill>
                <a:effectLst/>
                <a:latin typeface="Nunito Semi Bold" panose="020B0604020202020204" charset="0"/>
              </a:rPr>
              <a:t>Potential Challenges and Mitigation Strategies</a:t>
            </a:r>
            <a:endParaRPr lang="en-US" b="0" dirty="0">
              <a:solidFill>
                <a:srgbClr val="FF0000"/>
              </a:solidFill>
              <a:effectLst/>
              <a:latin typeface="Nunito Semi Bold" panose="020B060402020202020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83CE71-CBC2-E0A1-C37D-876B7E8F642C}"/>
              </a:ext>
            </a:extLst>
          </p:cNvPr>
          <p:cNvSpPr txBox="1"/>
          <p:nvPr/>
        </p:nvSpPr>
        <p:spPr>
          <a:xfrm>
            <a:off x="5333999" y="1945656"/>
            <a:ext cx="3962401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1" dirty="0">
                <a:solidFill>
                  <a:srgbClr val="FF0000"/>
                </a:solidFill>
                <a:latin typeface="Nunito Semi Bold" panose="020B0604020202020204" charset="0"/>
              </a:rPr>
              <a:t>Analysis of the Feasibility of the Idea</a:t>
            </a:r>
            <a:endParaRPr lang="en-US" b="0" dirty="0">
              <a:solidFill>
                <a:srgbClr val="FF0000"/>
              </a:solidFill>
              <a:effectLst/>
              <a:latin typeface="Nunito Semi 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67EA9-40AD-E32D-8CC8-9D83700EA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24" y="324192"/>
            <a:ext cx="1536506" cy="15365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1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AD411-F535-7579-264E-065B3B9B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s://www.sih.gov.in/img1/SIH-Logo.png">
            <a:extLst>
              <a:ext uri="{FF2B5EF4-FFF2-40B4-BE49-F238E27FC236}">
                <a16:creationId xmlns:a16="http://schemas.microsoft.com/office/drawing/2014/main" id="{71612FA1-4BA9-26B3-5C62-CE000054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599" y="254001"/>
            <a:ext cx="2293983" cy="11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7">
            <a:extLst>
              <a:ext uri="{FF2B5EF4-FFF2-40B4-BE49-F238E27FC236}">
                <a16:creationId xmlns:a16="http://schemas.microsoft.com/office/drawing/2014/main" id="{DC4289DA-F741-730B-90C3-1A1CE9064D61}"/>
              </a:ext>
            </a:extLst>
          </p:cNvPr>
          <p:cNvSpPr txBox="1">
            <a:spLocks/>
          </p:cNvSpPr>
          <p:nvPr/>
        </p:nvSpPr>
        <p:spPr>
          <a:xfrm>
            <a:off x="1282699" y="721893"/>
            <a:ext cx="11541097" cy="859257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Nunito Semi Bold" panose="020B0604020202020204" charset="0"/>
              </a:rPr>
              <a:t>Impact and Benefits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B4F40-C087-EA2C-CEF1-3EE0D3525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6000"/>
                    </a14:imgEffect>
                  </a14:imgLayer>
                </a14:imgProps>
              </a:ext>
            </a:extLst>
          </a:blip>
          <a:srcRect l="4321" t="32099" r="4938" b="26543"/>
          <a:stretch>
            <a:fillRect/>
          </a:stretch>
        </p:blipFill>
        <p:spPr>
          <a:xfrm>
            <a:off x="0" y="2218812"/>
            <a:ext cx="5887011" cy="2683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3AA26-42EC-590C-E1D4-E12126F6CB44}"/>
              </a:ext>
            </a:extLst>
          </p:cNvPr>
          <p:cNvSpPr txBox="1"/>
          <p:nvPr/>
        </p:nvSpPr>
        <p:spPr>
          <a:xfrm>
            <a:off x="2453683" y="2021446"/>
            <a:ext cx="153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Social Impact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0EA72-07CC-7D84-A1BE-139F6BB29D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1" r="61"/>
          <a:stretch/>
        </p:blipFill>
        <p:spPr>
          <a:xfrm>
            <a:off x="8665971" y="2206112"/>
            <a:ext cx="5964429" cy="26126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1F816-E10E-94AF-A455-D7AF3A3877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687" t="34593" r="4806" b="26032"/>
          <a:stretch>
            <a:fillRect/>
          </a:stretch>
        </p:blipFill>
        <p:spPr>
          <a:xfrm>
            <a:off x="4380425" y="5647424"/>
            <a:ext cx="5869549" cy="2582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5723F-3A11-5A22-68C3-4D80333D3FEC}"/>
              </a:ext>
            </a:extLst>
          </p:cNvPr>
          <p:cNvSpPr txBox="1"/>
          <p:nvPr/>
        </p:nvSpPr>
        <p:spPr>
          <a:xfrm>
            <a:off x="10640019" y="1997926"/>
            <a:ext cx="2649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Economical Benefits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F4707-51B0-FD6B-B8B2-B18D6AAB0306}"/>
              </a:ext>
            </a:extLst>
          </p:cNvPr>
          <p:cNvSpPr txBox="1"/>
          <p:nvPr/>
        </p:nvSpPr>
        <p:spPr>
          <a:xfrm>
            <a:off x="6054723" y="5392165"/>
            <a:ext cx="2749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Environmental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26DE5C-4278-796E-D7E8-C6B977CF4FA4}"/>
              </a:ext>
            </a:extLst>
          </p:cNvPr>
          <p:cNvSpPr/>
          <p:nvPr/>
        </p:nvSpPr>
        <p:spPr>
          <a:xfrm>
            <a:off x="4683125" y="3924300"/>
            <a:ext cx="917575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5CF4D-CC49-ED6F-06A9-2D631423D79F}"/>
              </a:ext>
            </a:extLst>
          </p:cNvPr>
          <p:cNvSpPr txBox="1"/>
          <p:nvPr/>
        </p:nvSpPr>
        <p:spPr>
          <a:xfrm>
            <a:off x="4683125" y="3877620"/>
            <a:ext cx="838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Equal access regardless of socio-economic status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84B9-AEAC-F756-0F48-99EE626AEF2D}"/>
              </a:ext>
            </a:extLst>
          </p:cNvPr>
          <p:cNvSpPr/>
          <p:nvPr/>
        </p:nvSpPr>
        <p:spPr>
          <a:xfrm>
            <a:off x="3173925" y="3877620"/>
            <a:ext cx="1009650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75FE8-6AA1-C7B2-3916-96B8B3D3651A}"/>
              </a:ext>
            </a:extLst>
          </p:cNvPr>
          <p:cNvSpPr txBox="1"/>
          <p:nvPr/>
        </p:nvSpPr>
        <p:spPr>
          <a:xfrm>
            <a:off x="3113880" y="3900186"/>
            <a:ext cx="105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Collaborative problem Solving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B7413-0367-5AAE-5FFE-907633A7DBB2}"/>
              </a:ext>
            </a:extLst>
          </p:cNvPr>
          <p:cNvSpPr txBox="1"/>
          <p:nvPr/>
        </p:nvSpPr>
        <p:spPr>
          <a:xfrm>
            <a:off x="3113880" y="4210050"/>
            <a:ext cx="1129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Youth engagement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990566-CD92-F9FD-60DA-635081F1859D}"/>
              </a:ext>
            </a:extLst>
          </p:cNvPr>
          <p:cNvSpPr/>
          <p:nvPr/>
        </p:nvSpPr>
        <p:spPr>
          <a:xfrm>
            <a:off x="6054723" y="3746272"/>
            <a:ext cx="1009650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CCE210-80E3-57D1-C056-85BD513E175C}"/>
              </a:ext>
            </a:extLst>
          </p:cNvPr>
          <p:cNvSpPr/>
          <p:nvPr/>
        </p:nvSpPr>
        <p:spPr>
          <a:xfrm>
            <a:off x="1730355" y="3924300"/>
            <a:ext cx="1078519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BE947-B4CF-BAFF-8143-2392255D2456}"/>
              </a:ext>
            </a:extLst>
          </p:cNvPr>
          <p:cNvSpPr txBox="1"/>
          <p:nvPr/>
        </p:nvSpPr>
        <p:spPr>
          <a:xfrm>
            <a:off x="1704744" y="3924300"/>
            <a:ext cx="1129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Bridging</a:t>
            </a:r>
          </a:p>
          <a:p>
            <a:r>
              <a:rPr lang="en-US" sz="800" dirty="0"/>
              <a:t>technology gap</a:t>
            </a:r>
          </a:p>
          <a:p>
            <a:r>
              <a:rPr lang="en-US" sz="800" dirty="0"/>
              <a:t>or civic engagement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894CB-5077-A4CF-507A-40BC2CCF0F18}"/>
              </a:ext>
            </a:extLst>
          </p:cNvPr>
          <p:cNvSpPr/>
          <p:nvPr/>
        </p:nvSpPr>
        <p:spPr>
          <a:xfrm>
            <a:off x="364899" y="3892723"/>
            <a:ext cx="975007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3B5E99-D63F-2F6D-D60C-68269C6FAC75}"/>
              </a:ext>
            </a:extLst>
          </p:cNvPr>
          <p:cNvSpPr txBox="1"/>
          <p:nvPr/>
        </p:nvSpPr>
        <p:spPr>
          <a:xfrm>
            <a:off x="292156" y="3873387"/>
            <a:ext cx="82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Increased civic</a:t>
            </a:r>
          </a:p>
          <a:p>
            <a:r>
              <a:rPr lang="en-US" sz="800" dirty="0"/>
              <a:t>participation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D7556-F528-35A7-ADF3-AEA7B305E4B9}"/>
              </a:ext>
            </a:extLst>
          </p:cNvPr>
          <p:cNvSpPr txBox="1"/>
          <p:nvPr/>
        </p:nvSpPr>
        <p:spPr>
          <a:xfrm>
            <a:off x="292155" y="4144892"/>
            <a:ext cx="82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Government Transparency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AC9EEF-A54D-3E1C-7119-D091E92D215F}"/>
              </a:ext>
            </a:extLst>
          </p:cNvPr>
          <p:cNvSpPr/>
          <p:nvPr/>
        </p:nvSpPr>
        <p:spPr>
          <a:xfrm>
            <a:off x="11854983" y="3952990"/>
            <a:ext cx="1049508" cy="542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5CCD4-B663-EFC5-C471-2EAD4B3B5D72}"/>
              </a:ext>
            </a:extLst>
          </p:cNvPr>
          <p:cNvSpPr txBox="1"/>
          <p:nvPr/>
        </p:nvSpPr>
        <p:spPr>
          <a:xfrm>
            <a:off x="11803970" y="3924300"/>
            <a:ext cx="104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Better Infrastructure</a:t>
            </a:r>
          </a:p>
          <a:p>
            <a:r>
              <a:rPr lang="en-US" sz="800" dirty="0"/>
              <a:t>attracts investment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42D26E-C294-0010-BCE3-BD053B283419}"/>
              </a:ext>
            </a:extLst>
          </p:cNvPr>
          <p:cNvSpPr/>
          <p:nvPr/>
        </p:nvSpPr>
        <p:spPr>
          <a:xfrm>
            <a:off x="10406967" y="3938645"/>
            <a:ext cx="1049508" cy="542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96090-F780-DA00-DD68-629C65D6F57B}"/>
              </a:ext>
            </a:extLst>
          </p:cNvPr>
          <p:cNvSpPr txBox="1"/>
          <p:nvPr/>
        </p:nvSpPr>
        <p:spPr>
          <a:xfrm>
            <a:off x="10355954" y="3900186"/>
            <a:ext cx="1049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5-10% growth in well-maintained areas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3F14D-1962-2E57-769C-5F72A8BBCE21}"/>
              </a:ext>
            </a:extLst>
          </p:cNvPr>
          <p:cNvSpPr/>
          <p:nvPr/>
        </p:nvSpPr>
        <p:spPr>
          <a:xfrm>
            <a:off x="8919207" y="3901427"/>
            <a:ext cx="1089252" cy="542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74FA49-754D-39A2-ECC2-4438A0E2A50F}"/>
              </a:ext>
            </a:extLst>
          </p:cNvPr>
          <p:cNvSpPr txBox="1"/>
          <p:nvPr/>
        </p:nvSpPr>
        <p:spPr>
          <a:xfrm>
            <a:off x="8868194" y="3916255"/>
            <a:ext cx="104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30-40% reduction in</a:t>
            </a:r>
          </a:p>
          <a:p>
            <a:r>
              <a:rPr lang="en-US" sz="800" dirty="0"/>
              <a:t>operational costs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FD830-CA95-1F89-B3D2-DC6141A2FDA7}"/>
              </a:ext>
            </a:extLst>
          </p:cNvPr>
          <p:cNvSpPr/>
          <p:nvPr/>
        </p:nvSpPr>
        <p:spPr>
          <a:xfrm>
            <a:off x="13380168" y="3938645"/>
            <a:ext cx="1080414" cy="542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CC16EC-A1E0-1C96-543B-5C0C80119F9E}"/>
              </a:ext>
            </a:extLst>
          </p:cNvPr>
          <p:cNvSpPr txBox="1"/>
          <p:nvPr/>
        </p:nvSpPr>
        <p:spPr>
          <a:xfrm>
            <a:off x="13302999" y="3914059"/>
            <a:ext cx="1102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New opportunities in</a:t>
            </a:r>
          </a:p>
          <a:p>
            <a:r>
              <a:rPr lang="en-US" sz="800" dirty="0"/>
              <a:t>civic tech and urban</a:t>
            </a:r>
          </a:p>
          <a:p>
            <a:r>
              <a:rPr lang="en-US" sz="800" dirty="0"/>
              <a:t>management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81A314-3415-6BC7-37F5-E32C440A70BF}"/>
              </a:ext>
            </a:extLst>
          </p:cNvPr>
          <p:cNvSpPr/>
          <p:nvPr/>
        </p:nvSpPr>
        <p:spPr>
          <a:xfrm>
            <a:off x="6064291" y="7339168"/>
            <a:ext cx="1089252" cy="542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AE05ED-6060-F144-0F50-DB96F53D710F}"/>
              </a:ext>
            </a:extLst>
          </p:cNvPr>
          <p:cNvSpPr/>
          <p:nvPr/>
        </p:nvSpPr>
        <p:spPr>
          <a:xfrm>
            <a:off x="8939079" y="7256842"/>
            <a:ext cx="1049508" cy="542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CA4334-2E5F-A4FD-E0F4-544618E9EE97}"/>
              </a:ext>
            </a:extLst>
          </p:cNvPr>
          <p:cNvSpPr txBox="1"/>
          <p:nvPr/>
        </p:nvSpPr>
        <p:spPr>
          <a:xfrm>
            <a:off x="6034794" y="7337987"/>
            <a:ext cx="1049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Efficient allocation</a:t>
            </a:r>
          </a:p>
          <a:p>
            <a:r>
              <a:rPr lang="en-US" sz="800" dirty="0"/>
              <a:t>reduces material</a:t>
            </a:r>
          </a:p>
          <a:p>
            <a:r>
              <a:rPr lang="en-US" sz="800" dirty="0"/>
              <a:t>material waste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719B36-D9CD-A9CC-4307-7085C10CE80D}"/>
              </a:ext>
            </a:extLst>
          </p:cNvPr>
          <p:cNvSpPr/>
          <p:nvPr/>
        </p:nvSpPr>
        <p:spPr>
          <a:xfrm>
            <a:off x="4617158" y="7409242"/>
            <a:ext cx="1049508" cy="542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C87E30-19AB-770D-A4E3-B650E1485BAA}"/>
              </a:ext>
            </a:extLst>
          </p:cNvPr>
          <p:cNvSpPr/>
          <p:nvPr/>
        </p:nvSpPr>
        <p:spPr>
          <a:xfrm>
            <a:off x="7496042" y="7409242"/>
            <a:ext cx="1049508" cy="542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4C36C5-888D-6444-A620-AE250A729A5F}"/>
              </a:ext>
            </a:extLst>
          </p:cNvPr>
          <p:cNvSpPr txBox="1"/>
          <p:nvPr/>
        </p:nvSpPr>
        <p:spPr>
          <a:xfrm>
            <a:off x="7521443" y="7393369"/>
            <a:ext cx="104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Optimized routes reduce emissions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74B1F6-7D91-7BAF-8A01-B8EC423AB68C}"/>
              </a:ext>
            </a:extLst>
          </p:cNvPr>
          <p:cNvSpPr txBox="1"/>
          <p:nvPr/>
        </p:nvSpPr>
        <p:spPr>
          <a:xfrm>
            <a:off x="4551192" y="7409242"/>
            <a:ext cx="104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Quicker response to pollution, waste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4E0025-0FD2-B154-2FAB-F6ECBA67FBF2}"/>
              </a:ext>
            </a:extLst>
          </p:cNvPr>
          <p:cNvSpPr txBox="1"/>
          <p:nvPr/>
        </p:nvSpPr>
        <p:spPr>
          <a:xfrm>
            <a:off x="8925774" y="7393369"/>
            <a:ext cx="1049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supports sustainable urban planning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772D29-6092-D0BD-2202-235759F4BD76}"/>
              </a:ext>
            </a:extLst>
          </p:cNvPr>
          <p:cNvSpPr/>
          <p:nvPr/>
        </p:nvSpPr>
        <p:spPr>
          <a:xfrm>
            <a:off x="4472452" y="7729741"/>
            <a:ext cx="1049508" cy="152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28C4819-1051-00BB-13CD-A8618F768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5774" y="7461836"/>
            <a:ext cx="57145" cy="66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793F5F-D9EE-6823-003C-0B7242937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623" y="360030"/>
            <a:ext cx="1582981" cy="15829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35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D502E-FF83-5DA8-F4E4-CC12B00D4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s://www.sih.gov.in/img1/SIH-Logo.png">
            <a:extLst>
              <a:ext uri="{FF2B5EF4-FFF2-40B4-BE49-F238E27FC236}">
                <a16:creationId xmlns:a16="http://schemas.microsoft.com/office/drawing/2014/main" id="{B86D2E86-A9C0-0C4D-04B3-2EAD39E4F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599" y="254001"/>
            <a:ext cx="2293983" cy="11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7">
            <a:extLst>
              <a:ext uri="{FF2B5EF4-FFF2-40B4-BE49-F238E27FC236}">
                <a16:creationId xmlns:a16="http://schemas.microsoft.com/office/drawing/2014/main" id="{9DAFC664-2D44-598D-7FCB-B21A0016EFE2}"/>
              </a:ext>
            </a:extLst>
          </p:cNvPr>
          <p:cNvSpPr txBox="1">
            <a:spLocks/>
          </p:cNvSpPr>
          <p:nvPr/>
        </p:nvSpPr>
        <p:spPr>
          <a:xfrm>
            <a:off x="1282699" y="721893"/>
            <a:ext cx="11541097" cy="859257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Nunito Semi Bold" panose="020B0604020202020204" charset="0"/>
              </a:rPr>
              <a:t>Research and References</a:t>
            </a:r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C8CD9F2A-B5A6-0DB9-E922-8EFACC86527A}"/>
              </a:ext>
            </a:extLst>
          </p:cNvPr>
          <p:cNvSpPr/>
          <p:nvPr/>
        </p:nvSpPr>
        <p:spPr>
          <a:xfrm>
            <a:off x="1348077" y="6224569"/>
            <a:ext cx="293072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References and Links</a:t>
            </a:r>
            <a:endParaRPr lang="en-US" sz="1950" b="1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D91ED77-0E3A-615B-1E21-B3D4D886E96B}"/>
              </a:ext>
            </a:extLst>
          </p:cNvPr>
          <p:cNvSpPr/>
          <p:nvPr/>
        </p:nvSpPr>
        <p:spPr>
          <a:xfrm>
            <a:off x="913924" y="2292152"/>
            <a:ext cx="4198620" cy="3163253"/>
          </a:xfrm>
          <a:prstGeom prst="roundRect">
            <a:avLst>
              <a:gd name="adj" fmla="val 851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EBF999B-86F1-FBD4-5319-12408E4CC455}"/>
              </a:ext>
            </a:extLst>
          </p:cNvPr>
          <p:cNvSpPr/>
          <p:nvPr/>
        </p:nvSpPr>
        <p:spPr>
          <a:xfrm>
            <a:off x="936784" y="2315012"/>
            <a:ext cx="4152900" cy="538520"/>
          </a:xfrm>
          <a:prstGeom prst="roundRect">
            <a:avLst>
              <a:gd name="adj" fmla="val 44914"/>
            </a:avLst>
          </a:prstGeom>
          <a:solidFill>
            <a:srgbClr val="F3F3FF"/>
          </a:solidFill>
          <a:ln/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3E8DE29-0C1F-766F-D71F-9E20CF73B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74" y="2408357"/>
            <a:ext cx="269200" cy="336590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C47C3F10-961A-E3A6-C55F-7C980E194173}"/>
              </a:ext>
            </a:extLst>
          </p:cNvPr>
          <p:cNvSpPr/>
          <p:nvPr/>
        </p:nvSpPr>
        <p:spPr>
          <a:xfrm>
            <a:off x="1116211" y="303295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Government Studies</a:t>
            </a:r>
            <a:endParaRPr lang="en-US" sz="165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88EC5EB-4D79-422A-A6F5-09A3DD12C94D}"/>
              </a:ext>
            </a:extLst>
          </p:cNvPr>
          <p:cNvSpPr/>
          <p:nvPr/>
        </p:nvSpPr>
        <p:spPr>
          <a:xfrm>
            <a:off x="1116211" y="3404553"/>
            <a:ext cx="379404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Ministry of Electronics and IT - Digital India initiatives</a:t>
            </a:r>
            <a:endParaRPr lang="en-US" sz="14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5D59B2DE-3C8F-D716-D39F-84DEA53E92F0}"/>
              </a:ext>
            </a:extLst>
          </p:cNvPr>
          <p:cNvSpPr/>
          <p:nvPr/>
        </p:nvSpPr>
        <p:spPr>
          <a:xfrm>
            <a:off x="1116211" y="4041656"/>
            <a:ext cx="379404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Smart Cities Mission implementation reports</a:t>
            </a:r>
            <a:endParaRPr lang="en-US" sz="14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51CCB0DF-CBB0-790E-917D-4D7D76DB137A}"/>
              </a:ext>
            </a:extLst>
          </p:cNvPr>
          <p:cNvSpPr/>
          <p:nvPr/>
        </p:nvSpPr>
        <p:spPr>
          <a:xfrm>
            <a:off x="1116211" y="4391581"/>
            <a:ext cx="379404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Urban development challenges in Indian cities</a:t>
            </a:r>
            <a:endParaRPr lang="en-US" sz="140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D1643ACB-CE23-0FC5-D6B8-1C052B1D769B}"/>
              </a:ext>
            </a:extLst>
          </p:cNvPr>
          <p:cNvSpPr/>
          <p:nvPr/>
        </p:nvSpPr>
        <p:spPr>
          <a:xfrm>
            <a:off x="5291971" y="2282527"/>
            <a:ext cx="4198739" cy="3163253"/>
          </a:xfrm>
          <a:prstGeom prst="roundRect">
            <a:avLst>
              <a:gd name="adj" fmla="val 851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3601F57F-F32E-04C6-D53E-8F1E9711F455}"/>
              </a:ext>
            </a:extLst>
          </p:cNvPr>
          <p:cNvSpPr/>
          <p:nvPr/>
        </p:nvSpPr>
        <p:spPr>
          <a:xfrm>
            <a:off x="5314831" y="2315012"/>
            <a:ext cx="4153019" cy="538520"/>
          </a:xfrm>
          <a:prstGeom prst="roundRect">
            <a:avLst>
              <a:gd name="adj" fmla="val 44914"/>
            </a:avLst>
          </a:prstGeom>
          <a:solidFill>
            <a:srgbClr val="F3F3FF"/>
          </a:solidFill>
          <a:ln/>
        </p:spPr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C0E3A441-FE58-CEE3-19F5-5A549D648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740" y="2408357"/>
            <a:ext cx="269200" cy="336590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F6CAC337-4EC9-42BD-AFB9-9EEB730DB75D}"/>
              </a:ext>
            </a:extLst>
          </p:cNvPr>
          <p:cNvSpPr/>
          <p:nvPr/>
        </p:nvSpPr>
        <p:spPr>
          <a:xfrm>
            <a:off x="5494258" y="303295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Academic Research</a:t>
            </a:r>
            <a:endParaRPr lang="en-US" sz="165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CB32AEE7-8904-628F-2238-D0F5C0616590}"/>
              </a:ext>
            </a:extLst>
          </p:cNvPr>
          <p:cNvSpPr/>
          <p:nvPr/>
        </p:nvSpPr>
        <p:spPr>
          <a:xfrm>
            <a:off x="5494258" y="3404553"/>
            <a:ext cx="379416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"Digital Governance and Citizen Engagement" - IIT Studies</a:t>
            </a:r>
            <a:endParaRPr lang="en-US" sz="14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82950DD8-188B-993C-BD7A-BB00A5A3E622}"/>
              </a:ext>
            </a:extLst>
          </p:cNvPr>
          <p:cNvSpPr/>
          <p:nvPr/>
        </p:nvSpPr>
        <p:spPr>
          <a:xfrm>
            <a:off x="5494258" y="4041656"/>
            <a:ext cx="379416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"AI in Public Administration" - IISc Research Papers</a:t>
            </a:r>
            <a:endParaRPr lang="en-US" sz="14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F4A5859B-D4DE-CAB4-CDB3-1B73FA585801}"/>
              </a:ext>
            </a:extLst>
          </p:cNvPr>
          <p:cNvSpPr/>
          <p:nvPr/>
        </p:nvSpPr>
        <p:spPr>
          <a:xfrm>
            <a:off x="5494258" y="4678759"/>
            <a:ext cx="379416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"Gamification in Civic Participation" - Urban Planning Research</a:t>
            </a:r>
            <a:endParaRPr lang="en-US" sz="1400" dirty="0"/>
          </a:p>
        </p:txBody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1077A8B6-1EB3-56FD-7B7F-03958A529310}"/>
              </a:ext>
            </a:extLst>
          </p:cNvPr>
          <p:cNvSpPr/>
          <p:nvPr/>
        </p:nvSpPr>
        <p:spPr>
          <a:xfrm>
            <a:off x="9670137" y="2292152"/>
            <a:ext cx="4198739" cy="3163253"/>
          </a:xfrm>
          <a:prstGeom prst="roundRect">
            <a:avLst>
              <a:gd name="adj" fmla="val 8514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6D037B12-9B6B-2E5A-76B4-50E368022C16}"/>
              </a:ext>
            </a:extLst>
          </p:cNvPr>
          <p:cNvSpPr/>
          <p:nvPr/>
        </p:nvSpPr>
        <p:spPr>
          <a:xfrm>
            <a:off x="9692997" y="2315012"/>
            <a:ext cx="4153019" cy="538520"/>
          </a:xfrm>
          <a:prstGeom prst="roundRect">
            <a:avLst>
              <a:gd name="adj" fmla="val 44914"/>
            </a:avLst>
          </a:prstGeom>
          <a:solidFill>
            <a:srgbClr val="F3F3FF"/>
          </a:solidFill>
          <a:ln/>
        </p:spPr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EACC2CF6-DA47-8459-EAC1-776D0BEE5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4907" y="2408357"/>
            <a:ext cx="269200" cy="336590"/>
          </a:xfrm>
          <a:prstGeom prst="rect">
            <a:avLst/>
          </a:prstGeom>
        </p:spPr>
      </p:pic>
      <p:sp>
        <p:nvSpPr>
          <p:cNvPr id="22" name="Text 15">
            <a:extLst>
              <a:ext uri="{FF2B5EF4-FFF2-40B4-BE49-F238E27FC236}">
                <a16:creationId xmlns:a16="http://schemas.microsoft.com/office/drawing/2014/main" id="{D86E122B-E107-61AC-15B2-FFC652C48E15}"/>
              </a:ext>
            </a:extLst>
          </p:cNvPr>
          <p:cNvSpPr/>
          <p:nvPr/>
        </p:nvSpPr>
        <p:spPr>
          <a:xfrm>
            <a:off x="9872424" y="3032958"/>
            <a:ext cx="2529245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International Case Studies</a:t>
            </a:r>
            <a:endParaRPr lang="en-US" sz="1650" dirty="0"/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92A453BA-9437-7322-0F1F-9A862CD9CB4A}"/>
              </a:ext>
            </a:extLst>
          </p:cNvPr>
          <p:cNvSpPr/>
          <p:nvPr/>
        </p:nvSpPr>
        <p:spPr>
          <a:xfrm>
            <a:off x="9872424" y="3404553"/>
            <a:ext cx="379416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SeeClickFix (USA) - Civic issue reporting platform analysis</a:t>
            </a:r>
            <a:endParaRPr lang="en-US" sz="1400" dirty="0"/>
          </a:p>
        </p:txBody>
      </p:sp>
      <p:sp>
        <p:nvSpPr>
          <p:cNvPr id="25" name="Text 17">
            <a:extLst>
              <a:ext uri="{FF2B5EF4-FFF2-40B4-BE49-F238E27FC236}">
                <a16:creationId xmlns:a16="http://schemas.microsoft.com/office/drawing/2014/main" id="{5B8D9B32-D4D7-9CC7-290A-F7DE690C2014}"/>
              </a:ext>
            </a:extLst>
          </p:cNvPr>
          <p:cNvSpPr/>
          <p:nvPr/>
        </p:nvSpPr>
        <p:spPr>
          <a:xfrm>
            <a:off x="9872424" y="4041656"/>
            <a:ext cx="379416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FixMyStreet (UK) - Community problem-solving model</a:t>
            </a:r>
            <a:endParaRPr lang="en-US" sz="1400" dirty="0"/>
          </a:p>
        </p:txBody>
      </p:sp>
      <p:sp>
        <p:nvSpPr>
          <p:cNvPr id="26" name="Text 18">
            <a:extLst>
              <a:ext uri="{FF2B5EF4-FFF2-40B4-BE49-F238E27FC236}">
                <a16:creationId xmlns:a16="http://schemas.microsoft.com/office/drawing/2014/main" id="{39F28B0A-EB04-B0DC-9749-C926254CCAF6}"/>
              </a:ext>
            </a:extLst>
          </p:cNvPr>
          <p:cNvSpPr/>
          <p:nvPr/>
        </p:nvSpPr>
        <p:spPr>
          <a:xfrm>
            <a:off x="9872424" y="4678759"/>
            <a:ext cx="379416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Seoul Digital City - Smart governance implementation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18A7F7-E271-826C-9C48-B5D3D0DD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24" y="6673506"/>
            <a:ext cx="11887012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Nunito Semi Bold" panose="020B0604020202020204" charset="0"/>
              </a:rPr>
              <a:t>Digital India </a:t>
            </a:r>
            <a:r>
              <a:rPr lang="en-US" altLang="en-US" dirty="0" err="1">
                <a:latin typeface="Nunito Semi Bold" panose="020B0604020202020204" charset="0"/>
              </a:rPr>
              <a:t>Programme</a:t>
            </a:r>
            <a:r>
              <a:rPr lang="en-US" altLang="en-US" dirty="0">
                <a:latin typeface="Nunito Semi Bold" panose="020B0604020202020204" charset="0"/>
              </a:rPr>
              <a:t>:  </a:t>
            </a:r>
            <a:r>
              <a:rPr lang="en-US" altLang="en-US" dirty="0">
                <a:latin typeface="Nunito Semi Bold" panose="020B0604020202020204" charset="0"/>
                <a:hlinkClick r:id="rId7"/>
              </a:rPr>
              <a:t>https://digitalindia.gov.in/</a:t>
            </a:r>
            <a:endParaRPr lang="en-US" altLang="en-US" dirty="0">
              <a:latin typeface="Nunito Semi Bold" panose="020B0604020202020204" charset="0"/>
            </a:endParaRP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Nunito Semi Bold" panose="020B0604020202020204" charset="0"/>
              </a:rPr>
              <a:t>Smart Cities Mission:  </a:t>
            </a:r>
            <a:r>
              <a:rPr lang="en-US" altLang="en-US" dirty="0">
                <a:latin typeface="Nunito Semi Bold" panose="020B0604020202020204" charset="0"/>
                <a:hlinkClick r:id="rId8"/>
              </a:rPr>
              <a:t>https://smartcities.gov.in/</a:t>
            </a:r>
            <a:endParaRPr lang="en-US" altLang="en-US" dirty="0">
              <a:latin typeface="Nunito Semi Bold" panose="020B0604020202020204" charset="0"/>
            </a:endParaRP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Nunito Semi Bold" panose="020B0604020202020204" charset="0"/>
              </a:rPr>
              <a:t>Google Gemini API:  </a:t>
            </a:r>
            <a:r>
              <a:rPr lang="en-US" altLang="en-US" dirty="0">
                <a:latin typeface="Nunito Semi Bold" panose="020B0604020202020204" charset="0"/>
                <a:hlinkClick r:id="rId9"/>
              </a:rPr>
              <a:t>https://ai.google.dev/</a:t>
            </a:r>
            <a:endParaRPr lang="en-US" altLang="en-US" dirty="0">
              <a:latin typeface="Nunito Semi Bold" panose="020B0604020202020204" charset="0"/>
            </a:endParaRPr>
          </a:p>
          <a:p>
            <a:pPr marL="285750" lvl="0" indent="-28575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Nunito Semi Bold" panose="020B0604020202020204" charset="0"/>
              </a:rPr>
              <a:t>E-Governance Standards:  </a:t>
            </a:r>
            <a:r>
              <a:rPr lang="en-US" altLang="en-US" dirty="0">
                <a:latin typeface="Nunito Semi Bold" panose="020B0604020202020204" charset="0"/>
                <a:hlinkClick r:id="rId10"/>
              </a:rPr>
              <a:t>https://egovstandards.gov.in/</a:t>
            </a:r>
            <a:endParaRPr lang="en-US" altLang="en-US" dirty="0">
              <a:latin typeface="Nunito Semi Bold" panose="020B0604020202020204" charset="0"/>
            </a:endParaRPr>
          </a:p>
        </p:txBody>
      </p:sp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1453C163-6ED6-C226-259E-1167F99A2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611" y="6204804"/>
            <a:ext cx="269200" cy="336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03F3B-56B4-603D-B9D7-5522FCFBE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024" y="324192"/>
            <a:ext cx="1536506" cy="15365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717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348</Words>
  <Application>Microsoft Office PowerPoint</Application>
  <PresentationFormat>Custom</PresentationFormat>
  <Paragraphs>79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Nunito Semi Bold</vt:lpstr>
      <vt:lpstr>Wingdings</vt:lpstr>
      <vt:lpstr>PT Sans</vt:lpstr>
      <vt:lpstr>Office Theme</vt:lpstr>
      <vt:lpstr>SMART INDIA HACKATHON 2025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Divyanshu Dubey</dc:creator>
  <cp:lastModifiedBy>Divyanshu Dubey</cp:lastModifiedBy>
  <cp:revision>9</cp:revision>
  <dcterms:created xsi:type="dcterms:W3CDTF">2025-09-09T19:22:42Z</dcterms:created>
  <dcterms:modified xsi:type="dcterms:W3CDTF">2025-09-19T12:32:33Z</dcterms:modified>
</cp:coreProperties>
</file>